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5"/>
  </p:notesMasterIdLst>
  <p:sldIdLst>
    <p:sldId id="256" r:id="rId2"/>
    <p:sldId id="269" r:id="rId3"/>
    <p:sldId id="279" r:id="rId4"/>
    <p:sldId id="313" r:id="rId5"/>
    <p:sldId id="319" r:id="rId6"/>
    <p:sldId id="314" r:id="rId7"/>
    <p:sldId id="315" r:id="rId8"/>
    <p:sldId id="316" r:id="rId9"/>
    <p:sldId id="322" r:id="rId10"/>
    <p:sldId id="323" r:id="rId11"/>
    <p:sldId id="326" r:id="rId12"/>
    <p:sldId id="327" r:id="rId13"/>
    <p:sldId id="328" r:id="rId14"/>
    <p:sldId id="329" r:id="rId15"/>
    <p:sldId id="330" r:id="rId16"/>
    <p:sldId id="331" r:id="rId17"/>
    <p:sldId id="320" r:id="rId18"/>
    <p:sldId id="332" r:id="rId19"/>
    <p:sldId id="324" r:id="rId20"/>
    <p:sldId id="354" r:id="rId21"/>
    <p:sldId id="325" r:id="rId22"/>
    <p:sldId id="334" r:id="rId23"/>
    <p:sldId id="321" r:id="rId24"/>
    <p:sldId id="333" r:id="rId25"/>
    <p:sldId id="335" r:id="rId26"/>
    <p:sldId id="338" r:id="rId27"/>
    <p:sldId id="337" r:id="rId28"/>
    <p:sldId id="339" r:id="rId29"/>
    <p:sldId id="340" r:id="rId30"/>
    <p:sldId id="343" r:id="rId31"/>
    <p:sldId id="341" r:id="rId32"/>
    <p:sldId id="342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18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4" autoAdjust="0"/>
    <p:restoredTop sz="94660"/>
  </p:normalViewPr>
  <p:slideViewPr>
    <p:cSldViewPr snapToGrid="0" snapToObjects="1">
      <p:cViewPr>
        <p:scale>
          <a:sx n="95" d="100"/>
          <a:sy n="95" d="100"/>
        </p:scale>
        <p:origin x="-2032" y="-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fivethirtyeight/videos/1014409165269579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aKrFFFpYgkU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www.washingtonpost.com/news/wonk/wp/2016/03/10/uber-seems-to-offer-better-service-in-areas-with-more-white-people-that-raises-some-tough-question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gi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hyperlink" Target="https://www.buzzfeed.com/heidiblake/the-tennis-racket?utm_term=.koRMg78M4%23.fiob6VAbE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www.rollcall.com/news/house-members-can-send-mail-taxpayers-dime-vulnerable-ones-much-much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www.rollcall.com/news/house-members-can-send-mail-taxpayers-dime-vulnerable-ones-much-much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Statistics for Reporters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Sean McMinn</a:t>
            </a:r>
          </a:p>
          <a:p>
            <a:r>
              <a:rPr lang="en-US" dirty="0" smtClean="0"/>
              <a:t>Digital frameworks</a:t>
            </a:r>
          </a:p>
          <a:p>
            <a:r>
              <a:rPr lang="en-US" dirty="0" smtClean="0"/>
              <a:t>Northwestern University </a:t>
            </a:r>
            <a:r>
              <a:rPr lang="mr-IN" dirty="0" smtClean="0"/>
              <a:t>–</a:t>
            </a:r>
            <a:r>
              <a:rPr lang="en-US" dirty="0" smtClean="0"/>
              <a:t> Summer 2018</a:t>
            </a:r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shmcminn</a:t>
            </a:r>
            <a:r>
              <a:rPr lang="en-US" dirty="0" smtClean="0"/>
              <a:t>/digitalframeworks-summer18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Whilrlwind</a:t>
            </a:r>
            <a:r>
              <a:rPr lang="en-US" dirty="0" smtClean="0"/>
              <a:t> of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reporters!</a:t>
            </a:r>
            <a:endParaRPr lang="en-US" dirty="0"/>
          </a:p>
        </p:txBody>
      </p:sp>
      <p:pic>
        <p:nvPicPr>
          <p:cNvPr id="5" name="Picture 4" descr="teno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94" y="2667000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63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</a:t>
            </a:r>
          </a:p>
          <a:p>
            <a:pPr lvl="1"/>
            <a:r>
              <a:rPr lang="en-US" dirty="0" smtClean="0"/>
              <a:t>Average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 </a:t>
            </a:r>
          </a:p>
          <a:p>
            <a:pPr lvl="1"/>
            <a:r>
              <a:rPr lang="en-US" dirty="0" smtClean="0"/>
              <a:t>Median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01472" y="3873354"/>
            <a:ext cx="4398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1,2,6,</a:t>
            </a:r>
            <a:r>
              <a:rPr lang="en-US" sz="4800" dirty="0" smtClean="0">
                <a:solidFill>
                  <a:srgbClr val="FF0000"/>
                </a:solidFill>
              </a:rPr>
              <a:t>7</a:t>
            </a:r>
            <a:r>
              <a:rPr lang="en-US" sz="4800" dirty="0" smtClean="0"/>
              <a:t>,9,12,14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2927682" y="1590695"/>
            <a:ext cx="5146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1+2+6+7+9+12+14</a:t>
            </a:r>
            <a:endParaRPr lang="en-US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2646946" y="2534357"/>
            <a:ext cx="515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7</a:t>
            </a:r>
            <a:endParaRPr lang="en-US" sz="48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927682" y="2534357"/>
            <a:ext cx="48768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05004" y="2219275"/>
            <a:ext cx="16844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= </a:t>
            </a:r>
            <a:r>
              <a:rPr lang="en-US" sz="3200" dirty="0" smtClean="0">
                <a:solidFill>
                  <a:srgbClr val="FF0000"/>
                </a:solidFill>
              </a:rPr>
              <a:t>7.29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70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to use each?</a:t>
            </a:r>
          </a:p>
        </p:txBody>
      </p:sp>
    </p:spTree>
    <p:extLst>
      <p:ext uri="{BB962C8B-B14F-4D97-AF65-F5344CB8AC3E}">
        <p14:creationId xmlns:p14="http://schemas.microsoft.com/office/powerpoint/2010/main" val="393097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 is generally a good bet</a:t>
            </a:r>
          </a:p>
          <a:p>
            <a:r>
              <a:rPr lang="en-US" dirty="0" smtClean="0"/>
              <a:t>Unless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</p:txBody>
      </p:sp>
      <p:pic>
        <p:nvPicPr>
          <p:cNvPr id="4" name="Picture 3" descr="_2016-mlb-player-salaries-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079" y="2330449"/>
            <a:ext cx="4732051" cy="417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6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data is skewed, mean is not </a:t>
            </a:r>
            <a:r>
              <a:rPr lang="en-US" b="1" dirty="0" smtClean="0"/>
              <a:t>robust</a:t>
            </a:r>
            <a:r>
              <a:rPr lang="en-US" dirty="0" smtClean="0"/>
              <a:t> to outliers, and will be heavily influenced by them</a:t>
            </a:r>
          </a:p>
          <a:p>
            <a:r>
              <a:rPr lang="en-US" dirty="0" smtClean="0"/>
              <a:t>Instead, use median — which is robust to outliers</a:t>
            </a:r>
          </a:p>
        </p:txBody>
      </p:sp>
      <p:pic>
        <p:nvPicPr>
          <p:cNvPr id="4" name="Picture 3" descr="_2016-mlb-player-salaries-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84" y="4633396"/>
            <a:ext cx="2312601" cy="204197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6563895" y="5106737"/>
            <a:ext cx="0" cy="117642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09895" y="4579924"/>
            <a:ext cx="20453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~average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561263" y="5106737"/>
            <a:ext cx="0" cy="117642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04106" y="4541537"/>
            <a:ext cx="16844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rgbClr val="FF0000"/>
                </a:solidFill>
              </a:rPr>
              <a:t>~median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07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descriptive statistics</a:t>
            </a:r>
          </a:p>
          <a:p>
            <a:pPr lvl="1"/>
            <a:r>
              <a:rPr lang="en-US" dirty="0" smtClean="0"/>
              <a:t>Mode: most common value</a:t>
            </a:r>
          </a:p>
          <a:p>
            <a:pPr lvl="2"/>
            <a:r>
              <a:rPr lang="en-US" dirty="0" smtClean="0"/>
              <a:t>Be careful: mode does not equal “most” or “majority” </a:t>
            </a:r>
            <a:r>
              <a:rPr lang="mr-IN" dirty="0" smtClean="0"/>
              <a:t>–</a:t>
            </a:r>
            <a:r>
              <a:rPr lang="en-US" dirty="0" smtClean="0"/>
              <a:t> more often means “plurality”</a:t>
            </a:r>
          </a:p>
        </p:txBody>
      </p:sp>
      <p:pic>
        <p:nvPicPr>
          <p:cNvPr id="5" name="Picture 4" descr="mode-1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460751"/>
            <a:ext cx="3489086" cy="27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78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22675" cy="5114925"/>
          </a:xfrm>
        </p:spPr>
        <p:txBody>
          <a:bodyPr>
            <a:normAutofit/>
          </a:bodyPr>
          <a:lstStyle/>
          <a:p>
            <a:r>
              <a:rPr lang="en-US" dirty="0" smtClean="0"/>
              <a:t>Other descriptive statistics</a:t>
            </a:r>
          </a:p>
          <a:p>
            <a:pPr lvl="1"/>
            <a:r>
              <a:rPr lang="en-US" dirty="0" err="1" smtClean="0"/>
              <a:t>Quantiles</a:t>
            </a:r>
            <a:r>
              <a:rPr lang="en-US" dirty="0" smtClean="0"/>
              <a:t>: Range of first quarter of data, second quarter of data,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End of second </a:t>
            </a:r>
            <a:r>
              <a:rPr lang="en-US" dirty="0" err="1" smtClean="0"/>
              <a:t>quantile</a:t>
            </a:r>
            <a:r>
              <a:rPr lang="en-US" dirty="0" smtClean="0"/>
              <a:t> is also median!</a:t>
            </a:r>
          </a:p>
        </p:txBody>
      </p:sp>
      <p:pic>
        <p:nvPicPr>
          <p:cNvPr id="4" name="Picture 3" descr="427127XFCG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1600200"/>
            <a:ext cx="4508500" cy="34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65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Regression/inference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Can’t survey/sample everybody</a:t>
            </a:r>
            <a:endParaRPr lang="en-US" dirty="0"/>
          </a:p>
        </p:txBody>
      </p:sp>
      <p:pic>
        <p:nvPicPr>
          <p:cNvPr id="4" name="Picture 3" descr="animation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824" y="2374445"/>
            <a:ext cx="5660352" cy="37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4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Regression/inference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what polling is all about</a:t>
            </a:r>
          </a:p>
          <a:p>
            <a:r>
              <a:rPr lang="en-US" dirty="0" smtClean="0"/>
              <a:t>Use </a:t>
            </a:r>
            <a:r>
              <a:rPr lang="en-US" i="1" dirty="0" smtClean="0"/>
              <a:t>sample mean </a:t>
            </a:r>
            <a:r>
              <a:rPr lang="en-US" dirty="0" smtClean="0"/>
              <a:t>to infer </a:t>
            </a:r>
            <a:r>
              <a:rPr lang="en-US" i="1" dirty="0" smtClean="0"/>
              <a:t>population mean</a:t>
            </a:r>
            <a:endParaRPr lang="en-US" dirty="0"/>
          </a:p>
        </p:txBody>
      </p:sp>
      <p:pic>
        <p:nvPicPr>
          <p:cNvPr id="5" name="Picture 4" descr="imag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105150"/>
            <a:ext cx="6629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9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conducted a poll 1,000 times, and the candidates are tied, statistics says the results would fall in the green area 95 percent of the time</a:t>
            </a:r>
            <a:endParaRPr lang="en-US" dirty="0"/>
          </a:p>
        </p:txBody>
      </p:sp>
      <p:pic>
        <p:nvPicPr>
          <p:cNvPr id="6" name="Picture 5" descr="notes009_normalcurve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90" y="3559427"/>
            <a:ext cx="3982810" cy="28073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22827" y="3759018"/>
            <a:ext cx="128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Tied results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852737" y="3957053"/>
            <a:ext cx="67009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46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results fall on either far end of the spectrum, we can say we are 95% confident that the candidates are NOT tied</a:t>
            </a:r>
          </a:p>
          <a:p>
            <a:r>
              <a:rPr lang="en-US" dirty="0" smtClean="0"/>
              <a:t>But what we really want is a number </a:t>
            </a:r>
            <a:r>
              <a:rPr lang="mr-IN" dirty="0" smtClean="0"/>
              <a:t>…</a:t>
            </a:r>
            <a:endParaRPr lang="en-US" dirty="0" smtClean="0"/>
          </a:p>
        </p:txBody>
      </p:sp>
      <p:pic>
        <p:nvPicPr>
          <p:cNvPr id="6" name="Picture 5" descr="notes009_normalcurve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90" y="4027322"/>
            <a:ext cx="3982810" cy="28073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50310" y="4160073"/>
            <a:ext cx="816637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Your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results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084301" y="4328877"/>
            <a:ext cx="0" cy="169778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58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 of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determines the margin of error</a:t>
            </a:r>
          </a:p>
          <a:p>
            <a:r>
              <a:rPr lang="en-US" dirty="0" smtClean="0"/>
              <a:t>Bigger sample (number of people polled)</a:t>
            </a:r>
          </a:p>
          <a:p>
            <a:pPr lvl="1"/>
            <a:r>
              <a:rPr lang="en-US" dirty="0" smtClean="0"/>
              <a:t>Lower/higher margin of error?</a:t>
            </a:r>
          </a:p>
          <a:p>
            <a:r>
              <a:rPr lang="en-US" dirty="0" smtClean="0"/>
              <a:t>Higher certainty requirement (i.e. 95% </a:t>
            </a:r>
            <a:r>
              <a:rPr lang="en-US" dirty="0" err="1" smtClean="0"/>
              <a:t>vs</a:t>
            </a:r>
            <a:r>
              <a:rPr lang="en-US" dirty="0" smtClean="0"/>
              <a:t> 90%)</a:t>
            </a:r>
          </a:p>
          <a:p>
            <a:pPr lvl="1"/>
            <a:r>
              <a:rPr lang="en-US" dirty="0" smtClean="0"/>
              <a:t>Lower/higher margin of error?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42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 of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determines the margin of error</a:t>
            </a:r>
          </a:p>
          <a:p>
            <a:r>
              <a:rPr lang="en-US" dirty="0" smtClean="0"/>
              <a:t>Bigger sample (number of people polled)</a:t>
            </a:r>
          </a:p>
          <a:p>
            <a:pPr lvl="1"/>
            <a:r>
              <a:rPr lang="en-US" b="1" dirty="0" smtClean="0">
                <a:solidFill>
                  <a:srgbClr val="FFFF00"/>
                </a:solidFill>
              </a:rPr>
              <a:t>Lower</a:t>
            </a:r>
            <a:r>
              <a:rPr lang="en-US" dirty="0" smtClean="0"/>
              <a:t>/higher margin of error?</a:t>
            </a:r>
          </a:p>
          <a:p>
            <a:r>
              <a:rPr lang="en-US" dirty="0" smtClean="0"/>
              <a:t>Higher certainty requirement (i.e. 95% </a:t>
            </a:r>
            <a:r>
              <a:rPr lang="en-US" dirty="0" err="1" smtClean="0"/>
              <a:t>vs</a:t>
            </a:r>
            <a:r>
              <a:rPr lang="en-US" dirty="0" smtClean="0"/>
              <a:t> 90%)</a:t>
            </a:r>
          </a:p>
          <a:p>
            <a:pPr lvl="1"/>
            <a:r>
              <a:rPr lang="en-US" dirty="0" smtClean="0"/>
              <a:t>Lower/</a:t>
            </a:r>
            <a:r>
              <a:rPr lang="en-US" b="1" dirty="0" smtClean="0">
                <a:solidFill>
                  <a:srgbClr val="FFFF00"/>
                </a:solidFill>
              </a:rPr>
              <a:t>higher</a:t>
            </a:r>
            <a:r>
              <a:rPr lang="en-US" dirty="0" smtClean="0"/>
              <a:t> margin of error?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96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is to have 95 percent certainty</a:t>
            </a:r>
            <a:endParaRPr lang="en-US" dirty="0"/>
          </a:p>
        </p:txBody>
      </p:sp>
      <p:pic>
        <p:nvPicPr>
          <p:cNvPr id="7" name="Picture 6" descr="poll_1476468068020_48158479_ver1.0_640_4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47" y="2905124"/>
            <a:ext cx="4035778" cy="2270125"/>
          </a:xfrm>
          <a:prstGeom prst="rect">
            <a:avLst/>
          </a:prstGeom>
        </p:spPr>
      </p:pic>
      <p:pic>
        <p:nvPicPr>
          <p:cNvPr id="8" name="Picture 7" descr="poll_1476468068020_48158479_ver1.0_640_48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8" t="62552" r="35018" b="24965"/>
          <a:stretch/>
        </p:blipFill>
        <p:spPr>
          <a:xfrm>
            <a:off x="1648996" y="5460188"/>
            <a:ext cx="4474596" cy="1048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68625" y="72866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5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how do we describe this?</a:t>
            </a:r>
            <a:endParaRPr lang="en-US" dirty="0"/>
          </a:p>
        </p:txBody>
      </p:sp>
      <p:pic>
        <p:nvPicPr>
          <p:cNvPr id="6" name="Picture 5" descr="notes009_normalcurve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00" y="2370473"/>
            <a:ext cx="3982810" cy="2807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7500" y="5097808"/>
            <a:ext cx="600457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2875" y="5097808"/>
            <a:ext cx="79274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49.9%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32125" y="5097808"/>
            <a:ext cx="772680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40.1%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1" y="5606535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We are 95 percent confident the true percentage of all voters supporting Trump is somewhere between 40.1 and 49.9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0912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19 at 9.34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3673"/>
          <a:stretch/>
        </p:blipFill>
        <p:spPr>
          <a:xfrm>
            <a:off x="1346880" y="1600200"/>
            <a:ext cx="6186236" cy="2324106"/>
          </a:xfrm>
          <a:prstGeom prst="rect">
            <a:avLst/>
          </a:prstGeom>
        </p:spPr>
      </p:pic>
      <p:pic>
        <p:nvPicPr>
          <p:cNvPr id="5" name="Picture 4" descr="Screen Shot 2018-07-19 at 9.34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1"/>
          <a:stretch/>
        </p:blipFill>
        <p:spPr>
          <a:xfrm>
            <a:off x="1346880" y="4168769"/>
            <a:ext cx="4909152" cy="23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93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atterplot-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807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6357" y="4999821"/>
            <a:ext cx="5861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kind of correlation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b/w Democrats and marriage rates?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182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atterplot-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807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5476875"/>
            <a:ext cx="5861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FF0000"/>
                </a:solidFill>
              </a:rPr>
              <a:t>Strong negative correlation</a:t>
            </a:r>
            <a:endParaRPr lang="en-US" sz="2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299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DOES NOT EQUAL causation</a:t>
            </a:r>
            <a:endParaRPr lang="en-US" dirty="0"/>
          </a:p>
        </p:txBody>
      </p:sp>
      <p:pic>
        <p:nvPicPr>
          <p:cNvPr id="5" name="Picture 4" descr="Screen Shot 2018-07-19 at 9.40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2375"/>
            <a:ext cx="9144000" cy="46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0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DOES NOT EQUAL causation</a:t>
            </a:r>
          </a:p>
          <a:p>
            <a:r>
              <a:rPr lang="en-US" dirty="0" smtClean="0"/>
              <a:t>Need an </a:t>
            </a:r>
            <a:r>
              <a:rPr lang="en-US" i="1" dirty="0" smtClean="0"/>
              <a:t>experiment, </a:t>
            </a:r>
            <a:r>
              <a:rPr lang="en-US" dirty="0" smtClean="0"/>
              <a:t>not </a:t>
            </a:r>
            <a:r>
              <a:rPr lang="en-US" i="1" dirty="0" smtClean="0"/>
              <a:t>observational survey</a:t>
            </a:r>
            <a:r>
              <a:rPr lang="en-US" dirty="0" smtClean="0"/>
              <a:t>, to do that</a:t>
            </a:r>
            <a:endParaRPr lang="en-US" dirty="0"/>
          </a:p>
        </p:txBody>
      </p:sp>
      <p:pic>
        <p:nvPicPr>
          <p:cNvPr id="4" name="Picture 3" descr="correl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475207"/>
            <a:ext cx="7175500" cy="28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68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a data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Present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8-07-20 at 6.55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1461813"/>
            <a:ext cx="4302125" cy="2213438"/>
          </a:xfrm>
          <a:prstGeom prst="rect">
            <a:avLst/>
          </a:prstGeom>
        </p:spPr>
      </p:pic>
      <p:pic>
        <p:nvPicPr>
          <p:cNvPr id="7" name="Picture 6" descr="Screen Shot 2018-07-20 at 6.55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0" y="1600200"/>
            <a:ext cx="4607429" cy="2208845"/>
          </a:xfrm>
          <a:prstGeom prst="rect">
            <a:avLst/>
          </a:prstGeom>
        </p:spPr>
      </p:pic>
      <p:pic>
        <p:nvPicPr>
          <p:cNvPr id="8" name="Picture 7" descr="Screen Shot 2018-07-20 at 6.55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" y="3809046"/>
            <a:ext cx="4481475" cy="2447602"/>
          </a:xfrm>
          <a:prstGeom prst="rect">
            <a:avLst/>
          </a:prstGeom>
        </p:spPr>
      </p:pic>
      <p:pic>
        <p:nvPicPr>
          <p:cNvPr id="9" name="Picture 8" descr="Screen Shot 2018-07-20 at 6.55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0" y="4025817"/>
            <a:ext cx="4365624" cy="21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65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893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P-value tells you if correlation exists by chance, or because there’s actually something there of </a:t>
            </a:r>
            <a:r>
              <a:rPr lang="en-US" i="1" dirty="0" smtClean="0"/>
              <a:t>significance</a:t>
            </a:r>
            <a:endParaRPr lang="en-US" i="1" dirty="0"/>
          </a:p>
        </p:txBody>
      </p:sp>
      <p:pic>
        <p:nvPicPr>
          <p:cNvPr id="5" name="Picture 4" descr="pva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0" y="2365374"/>
            <a:ext cx="4603750" cy="345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0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p-value is hard to explain, and easy to manipulate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93750" y="3492500"/>
            <a:ext cx="78930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2"/>
              </a:rPr>
              <a:t>https://www.facebook.com/fivethirtyeight/videos/1014409165269579</a:t>
            </a:r>
            <a:r>
              <a:rPr lang="en-US" sz="2800" dirty="0" smtClean="0">
                <a:hlinkClick r:id="rId2"/>
              </a:rPr>
              <a:t>/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4500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</a:p>
          <a:p>
            <a:r>
              <a:rPr lang="en-US" dirty="0" smtClean="0"/>
              <a:t>(null) hypothesis: Kevin De Le</a:t>
            </a:r>
            <a:r>
              <a:rPr lang="en-US" dirty="0" smtClean="0"/>
              <a:t>ón and Diane Feinstein are tied in the race for California governor</a:t>
            </a:r>
          </a:p>
          <a:p>
            <a:r>
              <a:rPr lang="en-US" dirty="0" smtClean="0"/>
              <a:t>This is what we are “trying” to </a:t>
            </a:r>
            <a:r>
              <a:rPr lang="en-US" i="1" dirty="0" smtClean="0"/>
              <a:t>disprove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0445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700" dirty="0" smtClean="0"/>
              <a:t>Null hypothesis is generally represented by H</a:t>
            </a:r>
            <a:r>
              <a:rPr lang="en-US" sz="2700" baseline="-25000" dirty="0" smtClean="0"/>
              <a:t>0</a:t>
            </a:r>
            <a:endParaRPr lang="en-US" sz="2700" baseline="-25000" dirty="0" smtClean="0"/>
          </a:p>
          <a:p>
            <a:r>
              <a:rPr lang="en-US" sz="2700" dirty="0" smtClean="0"/>
              <a:t>If H</a:t>
            </a:r>
            <a:r>
              <a:rPr lang="en-US" sz="2700" baseline="-25000" dirty="0" smtClean="0"/>
              <a:t>o</a:t>
            </a:r>
            <a:r>
              <a:rPr lang="en-US" sz="2700" dirty="0" smtClean="0"/>
              <a:t> is true, then 95% of the time, our polling results would be in the </a:t>
            </a:r>
            <a:r>
              <a:rPr lang="en-US" sz="2700" dirty="0" smtClean="0">
                <a:solidFill>
                  <a:srgbClr val="FFFF00"/>
                </a:solidFill>
              </a:rPr>
              <a:t>middle </a:t>
            </a:r>
            <a:r>
              <a:rPr lang="en-US" sz="2700" dirty="0" smtClean="0"/>
              <a:t>of the chart distribution</a:t>
            </a:r>
          </a:p>
        </p:txBody>
      </p:sp>
      <p:pic>
        <p:nvPicPr>
          <p:cNvPr id="4" name="Picture 3" descr="pva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33" y="3627437"/>
            <a:ext cx="4011084" cy="30083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44625" y="3627437"/>
            <a:ext cx="2905125" cy="22780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41000"/>
                </a:schemeClr>
              </a:gs>
              <a:gs pos="80000">
                <a:schemeClr val="accent1">
                  <a:shade val="93000"/>
                  <a:satMod val="130000"/>
                  <a:alpha val="41000"/>
                </a:schemeClr>
              </a:gs>
              <a:gs pos="100000">
                <a:schemeClr val="accent1">
                  <a:shade val="94000"/>
                  <a:satMod val="135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3619500" y="3127375"/>
            <a:ext cx="247694" cy="50006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29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700" dirty="0" smtClean="0"/>
              <a:t>Null hypothesis: H</a:t>
            </a:r>
            <a:r>
              <a:rPr lang="en-US" sz="2700" baseline="-25000" dirty="0" smtClean="0"/>
              <a:t>0</a:t>
            </a:r>
            <a:endParaRPr lang="en-US" sz="2700" baseline="-25000" dirty="0" smtClean="0"/>
          </a:p>
          <a:p>
            <a:r>
              <a:rPr lang="en-US" sz="2700" dirty="0" smtClean="0"/>
              <a:t>If our survey finds Feinstein’s lead is way over </a:t>
            </a:r>
            <a:r>
              <a:rPr lang="en-US" sz="2700" dirty="0" smtClean="0">
                <a:solidFill>
                  <a:srgbClr val="FFFF00"/>
                </a:solidFill>
              </a:rPr>
              <a:t>here</a:t>
            </a:r>
            <a:r>
              <a:rPr lang="en-US" sz="2700" dirty="0" smtClean="0"/>
              <a:t>, we have a good idea that it’s </a:t>
            </a:r>
            <a:r>
              <a:rPr lang="en-US" sz="2700" i="1" dirty="0" smtClean="0"/>
              <a:t>statistically significant</a:t>
            </a:r>
            <a:endParaRPr lang="en-US" sz="2700" dirty="0" smtClean="0"/>
          </a:p>
        </p:txBody>
      </p:sp>
      <p:pic>
        <p:nvPicPr>
          <p:cNvPr id="4" name="Picture 3" descr="pva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208" y="3627437"/>
            <a:ext cx="4011084" cy="30083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72125" y="3627437"/>
            <a:ext cx="529167" cy="22780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41000"/>
                </a:schemeClr>
              </a:gs>
              <a:gs pos="80000">
                <a:schemeClr val="accent1">
                  <a:shade val="93000"/>
                  <a:satMod val="130000"/>
                  <a:alpha val="41000"/>
                </a:schemeClr>
              </a:gs>
              <a:gs pos="100000">
                <a:schemeClr val="accent1">
                  <a:shade val="94000"/>
                  <a:satMod val="135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-Up Arrow 5"/>
          <p:cNvSpPr/>
          <p:nvPr/>
        </p:nvSpPr>
        <p:spPr>
          <a:xfrm rot="5400000" flipV="1">
            <a:off x="5945189" y="3087689"/>
            <a:ext cx="2571748" cy="1666875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Without a random sample, nothing else matters because </a:t>
            </a:r>
            <a:r>
              <a:rPr lang="en-US" i="1" dirty="0" smtClean="0"/>
              <a:t>bias!</a:t>
            </a:r>
            <a:endParaRPr lang="en-US" dirty="0" smtClean="0"/>
          </a:p>
        </p:txBody>
      </p:sp>
      <p:pic>
        <p:nvPicPr>
          <p:cNvPr id="4" name="Picture 3" descr="imag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5" y="2930525"/>
            <a:ext cx="6629400" cy="283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2375" y="5222875"/>
            <a:ext cx="220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Probably not random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 rot="2351803">
            <a:off x="4471964" y="4746243"/>
            <a:ext cx="821281" cy="412750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08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Talk with partner about how these non-random samples could introduce </a:t>
            </a:r>
            <a:r>
              <a:rPr lang="en-US" i="1" dirty="0" smtClean="0"/>
              <a:t>bias</a:t>
            </a:r>
            <a:endParaRPr lang="en-US" dirty="0"/>
          </a:p>
          <a:p>
            <a:pPr lvl="1"/>
            <a:r>
              <a:rPr lang="en-US" dirty="0" smtClean="0"/>
              <a:t>To get monthly grocery spending habits, you survey everyone who stops at the Giant fancy cheese station</a:t>
            </a:r>
          </a:p>
          <a:p>
            <a:pPr lvl="1"/>
            <a:r>
              <a:rPr lang="en-US" dirty="0" smtClean="0"/>
              <a:t>To gauge Chicago residents’ position on green energy,</a:t>
            </a:r>
            <a:r>
              <a:rPr lang="en-US" dirty="0"/>
              <a:t> </a:t>
            </a:r>
            <a:r>
              <a:rPr lang="en-US" dirty="0" smtClean="0"/>
              <a:t>you survey every third person who walks by the Navy Pier</a:t>
            </a:r>
          </a:p>
          <a:p>
            <a:pPr lvl="1"/>
            <a:r>
              <a:rPr lang="en-US" dirty="0" smtClean="0"/>
              <a:t>To gauge America’s reaction to Trump’s press conference, </a:t>
            </a:r>
            <a:r>
              <a:rPr lang="en-US" dirty="0" err="1" smtClean="0"/>
              <a:t>Breitbart.com</a:t>
            </a:r>
            <a:r>
              <a:rPr lang="en-US" dirty="0" smtClean="0"/>
              <a:t> puts a poll on its home page</a:t>
            </a:r>
          </a:p>
        </p:txBody>
      </p:sp>
    </p:spTree>
    <p:extLst>
      <p:ext uri="{BB962C8B-B14F-4D97-AF65-F5344CB8AC3E}">
        <p14:creationId xmlns:p14="http://schemas.microsoft.com/office/powerpoint/2010/main" val="3870336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Better (but not always practical):</a:t>
            </a:r>
          </a:p>
          <a:p>
            <a:pPr lvl="1"/>
            <a:r>
              <a:rPr lang="en-US" dirty="0"/>
              <a:t>To get monthly grocery spending habits</a:t>
            </a:r>
            <a:r>
              <a:rPr lang="en-US" dirty="0" smtClean="0"/>
              <a:t>, I use a computer to randomly generate  list of 75 shoppers I’ll talk to as they leave the store ( 18</a:t>
            </a:r>
            <a:r>
              <a:rPr lang="en-US" baseline="30000" dirty="0" smtClean="0"/>
              <a:t>th</a:t>
            </a:r>
            <a:r>
              <a:rPr lang="en-US" dirty="0" smtClean="0"/>
              <a:t>, 22</a:t>
            </a:r>
            <a:r>
              <a:rPr lang="en-US" baseline="30000" dirty="0" smtClean="0"/>
              <a:t>nd</a:t>
            </a:r>
            <a:r>
              <a:rPr lang="en-US" dirty="0" smtClean="0"/>
              <a:t>, 38</a:t>
            </a:r>
            <a:r>
              <a:rPr lang="en-US" baseline="30000" dirty="0" smtClean="0"/>
              <a:t>th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To gauge Chicago residents’ position on green energy, </a:t>
            </a:r>
            <a:r>
              <a:rPr lang="en-US" dirty="0" smtClean="0"/>
              <a:t>I randomly select 200 addresses from the phone book then go to interview the occupants</a:t>
            </a:r>
            <a:endParaRPr lang="en-US" dirty="0"/>
          </a:p>
          <a:p>
            <a:pPr lvl="1"/>
            <a:r>
              <a:rPr lang="en-US" dirty="0"/>
              <a:t>To gauge America’s reaction to Trump’s press </a:t>
            </a:r>
            <a:r>
              <a:rPr lang="en-US" dirty="0" smtClean="0"/>
              <a:t>conference, I use random-digit dialing to call 500 Americans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41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about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make a very small number more understandable, divide it into 1. For </a:t>
            </a:r>
            <a:r>
              <a:rPr lang="en-US" dirty="0" smtClean="0"/>
              <a:t>          example, .</a:t>
            </a:r>
            <a:r>
              <a:rPr lang="en-US" dirty="0"/>
              <a:t>0081 is the proportion of the U.S. population who die every year. 1/.0081 translates to 1 in every 124 Americans die each year</a:t>
            </a:r>
            <a:r>
              <a:rPr lang="en-US" dirty="0" smtClean="0"/>
              <a:t>.</a:t>
            </a:r>
          </a:p>
          <a:p>
            <a:r>
              <a:rPr lang="en-US" dirty="0" smtClean="0"/>
              <a:t>Limit </a:t>
            </a:r>
            <a:r>
              <a:rPr lang="en-US" dirty="0"/>
              <a:t>yourself to no more than 12 digits, including dates such as 2012, in a single paragraph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-Sarah Cohen, data editor NYT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879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Examples</a:t>
            </a:r>
          </a:p>
          <a:p>
            <a:pPr>
              <a:buFontTx/>
              <a:buChar char="-"/>
            </a:pPr>
            <a:r>
              <a:rPr lang="en-US" dirty="0" smtClean="0"/>
              <a:t>Guest: </a:t>
            </a:r>
            <a:r>
              <a:rPr lang="en-US" dirty="0" smtClean="0"/>
              <a:t>Anthony </a:t>
            </a:r>
            <a:r>
              <a:rPr lang="en-US" dirty="0" err="1" smtClean="0"/>
              <a:t>DeBarros</a:t>
            </a:r>
            <a:r>
              <a:rPr lang="en-US" dirty="0" smtClean="0"/>
              <a:t> (tentative)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Statistical concepts you should </a:t>
            </a:r>
            <a:r>
              <a:rPr lang="en-US" dirty="0" smtClean="0"/>
              <a:t>know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about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context as a proportion of the whole</a:t>
            </a:r>
            <a:r>
              <a:rPr lang="en-US" dirty="0"/>
              <a:t>: </a:t>
            </a:r>
            <a:r>
              <a:rPr lang="en-US" dirty="0" smtClean="0"/>
              <a:t>“At </a:t>
            </a:r>
            <a:r>
              <a:rPr lang="en-US" dirty="0"/>
              <a:t>the time of the Million Man March in 1995, a turnout of 1 million black men would have represented 1/12th of all the black men in the country at the time</a:t>
            </a:r>
            <a:r>
              <a:rPr lang="en-US" dirty="0" smtClean="0"/>
              <a:t>.”</a:t>
            </a:r>
            <a:endParaRPr lang="en-US" dirty="0"/>
          </a:p>
          <a:p>
            <a:r>
              <a:rPr lang="en-US" dirty="0" smtClean="0"/>
              <a:t>Put things </a:t>
            </a:r>
            <a:r>
              <a:rPr lang="en-US" dirty="0"/>
              <a:t>in scale: </a:t>
            </a:r>
            <a:r>
              <a:rPr lang="en-US" dirty="0">
                <a:hlinkClick r:id="rId2"/>
              </a:rPr>
              <a:t>https:/</a:t>
            </a:r>
            <a:r>
              <a:rPr lang="en-US" dirty="0" smtClean="0">
                <a:hlinkClick r:id="rId2"/>
              </a:rPr>
              <a:t>/www.youtube.com</a:t>
            </a:r>
            <a:r>
              <a:rPr lang="en-US" dirty="0">
                <a:hlinkClick r:id="rId2"/>
              </a:rPr>
              <a:t>/watch?v=</a:t>
            </a:r>
            <a:r>
              <a:rPr lang="en-US" dirty="0" smtClean="0">
                <a:hlinkClick r:id="rId2"/>
              </a:rPr>
              <a:t>aKrFFFpYgkU</a:t>
            </a:r>
            <a:r>
              <a:rPr lang="en-US" dirty="0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58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0800"/>
          </a:xfrm>
        </p:spPr>
        <p:txBody>
          <a:bodyPr/>
          <a:lstStyle/>
          <a:p>
            <a:r>
              <a:rPr lang="en-US" dirty="0" smtClean="0"/>
              <a:t>Calculating percentage changes and HELP YOUR COLLEAGUES!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8182" y="347370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New - old</a:t>
            </a:r>
            <a:endParaRPr lang="en-US" sz="36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92727" y="4120040"/>
            <a:ext cx="2239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8182" y="4201073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old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6015183" y="347370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change</a:t>
            </a:r>
            <a:endParaRPr lang="en-US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899728" y="4120040"/>
            <a:ext cx="2239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15183" y="4201073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old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3879272" y="3565858"/>
            <a:ext cx="1100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OR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5982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changes: percent vs. percent points</a:t>
            </a:r>
          </a:p>
          <a:p>
            <a:pPr lvl="1"/>
            <a:r>
              <a:rPr lang="en-US" dirty="0" smtClean="0"/>
              <a:t>Trump approval rating six months ago: 39.5%</a:t>
            </a:r>
          </a:p>
          <a:p>
            <a:pPr lvl="1"/>
            <a:r>
              <a:rPr lang="en-US" dirty="0" smtClean="0"/>
              <a:t>Trump approval rating last weekend: 41.8%</a:t>
            </a:r>
          </a:p>
          <a:p>
            <a:pPr lvl="1"/>
            <a:endParaRPr lang="en-US" dirty="0"/>
          </a:p>
          <a:p>
            <a:r>
              <a:rPr lang="en-US" dirty="0"/>
              <a:t>+5.8% </a:t>
            </a:r>
            <a:r>
              <a:rPr lang="en-US" dirty="0" smtClean="0"/>
              <a:t>change</a:t>
            </a:r>
          </a:p>
          <a:p>
            <a:r>
              <a:rPr lang="en-US" dirty="0" smtClean="0"/>
              <a:t>+2.3% </a:t>
            </a:r>
            <a:r>
              <a:rPr lang="en-US" i="1" dirty="0" smtClean="0"/>
              <a:t>points</a:t>
            </a:r>
            <a:r>
              <a:rPr lang="en-US" dirty="0" smtClean="0"/>
              <a:t> change</a:t>
            </a:r>
          </a:p>
        </p:txBody>
      </p:sp>
      <p:pic>
        <p:nvPicPr>
          <p:cNvPr id="4" name="Picture 3" descr="Screen Shot 2018-07-21 at 11.38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458" y="3513079"/>
            <a:ext cx="4710723" cy="26130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71032" y="3513079"/>
            <a:ext cx="1204452" cy="247640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5000"/>
                </a:schemeClr>
              </a:gs>
              <a:gs pos="80000">
                <a:schemeClr val="accent1">
                  <a:shade val="93000"/>
                  <a:satMod val="130000"/>
                  <a:alpha val="25000"/>
                </a:schemeClr>
              </a:gs>
              <a:gs pos="100000">
                <a:schemeClr val="accent1">
                  <a:shade val="94000"/>
                  <a:satMod val="135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4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Assignment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Finalize your story pitch for the final assignment</a:t>
            </a:r>
          </a:p>
          <a:p>
            <a:pPr lvl="1"/>
            <a:r>
              <a:rPr lang="en-US" dirty="0" smtClean="0"/>
              <a:t>Schedule 20 minutes to talk with me on the phone or in person about your story idea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322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for reporters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Summarize information</a:t>
            </a:r>
          </a:p>
          <a:p>
            <a:pPr lvl="1"/>
            <a:r>
              <a:rPr lang="en-US" dirty="0" smtClean="0"/>
              <a:t>Mean, median, mode</a:t>
            </a:r>
          </a:p>
          <a:p>
            <a:r>
              <a:rPr lang="en-US" dirty="0" smtClean="0"/>
              <a:t>Make comparisons/correlations</a:t>
            </a:r>
          </a:p>
          <a:p>
            <a:pPr lvl="1"/>
            <a:r>
              <a:rPr lang="en-US" dirty="0" smtClean="0"/>
              <a:t>Averages/trends between groups</a:t>
            </a:r>
          </a:p>
          <a:p>
            <a:r>
              <a:rPr lang="en-US" dirty="0" smtClean="0"/>
              <a:t>Make “predictions”</a:t>
            </a:r>
          </a:p>
          <a:p>
            <a:pPr lvl="1"/>
            <a:r>
              <a:rPr lang="en-US" dirty="0" smtClean="0"/>
              <a:t>Use past data to predict future or missing data</a:t>
            </a:r>
          </a:p>
          <a:p>
            <a:pPr lvl="1"/>
            <a:r>
              <a:rPr lang="en-US" dirty="0" smtClean="0"/>
              <a:t>**this is risky**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7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Stories with</a:t>
            </a:r>
            <a:br>
              <a:rPr lang="en-US" dirty="0" smtClean="0"/>
            </a:br>
            <a:r>
              <a:rPr lang="en-US" dirty="0" smtClean="0"/>
              <a:t>statistics</a:t>
            </a:r>
            <a:endParaRPr lang="en-US" dirty="0"/>
          </a:p>
        </p:txBody>
      </p:sp>
      <p:pic>
        <p:nvPicPr>
          <p:cNvPr id="3" name="Picture 2" descr="Screen Shot 2018-07-16 at 9.00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87" y="1087838"/>
            <a:ext cx="3413760" cy="2503714"/>
          </a:xfrm>
          <a:prstGeom prst="rect">
            <a:avLst/>
          </a:prstGeom>
        </p:spPr>
      </p:pic>
      <p:pic>
        <p:nvPicPr>
          <p:cNvPr id="4" name="Picture 3" descr="Screen Shot 2018-07-16 at 9.0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027" y="3774916"/>
            <a:ext cx="3412619" cy="2454768"/>
          </a:xfrm>
          <a:prstGeom prst="rect">
            <a:avLst/>
          </a:prstGeom>
        </p:spPr>
      </p:pic>
      <p:pic>
        <p:nvPicPr>
          <p:cNvPr id="5" name="Picture 4" descr="Screen Shot 2018-07-16 at 9.02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9" y="2339695"/>
            <a:ext cx="4381661" cy="38899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7886" y="6259704"/>
            <a:ext cx="8989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https://www.washingtonpost.com/news/wonk/wp/2016/03/10/uber-seems-to-offer-better-service-in-areas-with-more-white-people-that-raises-some-tough-questions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6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Stories with</a:t>
            </a:r>
            <a:br>
              <a:rPr lang="en-US" dirty="0" smtClean="0"/>
            </a:br>
            <a:r>
              <a:rPr lang="en-US" dirty="0" smtClean="0"/>
              <a:t>statistics</a:t>
            </a:r>
            <a:endParaRPr lang="en-US" dirty="0"/>
          </a:p>
        </p:txBody>
      </p:sp>
      <p:pic>
        <p:nvPicPr>
          <p:cNvPr id="8" name="Picture 7" descr="Screen Shot 2018-07-16 at 9.07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4150878"/>
            <a:ext cx="4684442" cy="1489947"/>
          </a:xfrm>
          <a:prstGeom prst="rect">
            <a:avLst/>
          </a:prstGeom>
        </p:spPr>
      </p:pic>
      <p:pic>
        <p:nvPicPr>
          <p:cNvPr id="9" name="Picture 8" descr="Screen Shot 2018-07-16 at 9.0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5747775"/>
            <a:ext cx="4684442" cy="856229"/>
          </a:xfrm>
          <a:prstGeom prst="rect">
            <a:avLst/>
          </a:prstGeom>
        </p:spPr>
      </p:pic>
      <p:pic>
        <p:nvPicPr>
          <p:cNvPr id="10" name="Picture 9" descr="anigif_original-12912-1452872347-4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5" y="3475789"/>
            <a:ext cx="3850750" cy="2165036"/>
          </a:xfrm>
          <a:prstGeom prst="rect">
            <a:avLst/>
          </a:prstGeom>
        </p:spPr>
      </p:pic>
      <p:pic>
        <p:nvPicPr>
          <p:cNvPr id="7" name="Picture 6" descr="Screen Shot 2018-07-16 at 9.06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2114883"/>
            <a:ext cx="4684442" cy="1950283"/>
          </a:xfrm>
          <a:prstGeom prst="rect">
            <a:avLst/>
          </a:prstGeom>
        </p:spPr>
      </p:pic>
      <p:pic>
        <p:nvPicPr>
          <p:cNvPr id="11" name="Picture 10" descr="Screen Shot 2018-07-16 at 9.10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5" y="5758491"/>
            <a:ext cx="3850105" cy="8455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63591" y="1189334"/>
            <a:ext cx="3061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https://www.buzzfeed.com/heidiblake/the-tennis-racket?utm_term=.koRMg78M4#.</a:t>
            </a:r>
            <a:r>
              <a:rPr lang="en-US" dirty="0" smtClean="0">
                <a:hlinkClick r:id="rId7"/>
              </a:rPr>
              <a:t>fiob6VAbE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85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Stories with</a:t>
            </a:r>
            <a:br>
              <a:rPr lang="en-US" dirty="0" smtClean="0"/>
            </a:br>
            <a:r>
              <a:rPr lang="en-US" dirty="0" smtClean="0"/>
              <a:t>statistics</a:t>
            </a:r>
            <a:endParaRPr lang="en-US" dirty="0"/>
          </a:p>
        </p:txBody>
      </p:sp>
      <p:pic>
        <p:nvPicPr>
          <p:cNvPr id="3" name="Picture 2" descr="Franking_in_the_114th_House_of_Representative_Average_spent_on_franked_mail_chartbuilder-281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35" y="1088857"/>
            <a:ext cx="5351702" cy="2065422"/>
          </a:xfrm>
          <a:prstGeom prst="rect">
            <a:avLst/>
          </a:prstGeom>
        </p:spPr>
      </p:pic>
      <p:pic>
        <p:nvPicPr>
          <p:cNvPr id="4" name="Picture 3" descr="Screen Shot 2018-07-16 at 9.14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56000"/>
            <a:ext cx="8514800" cy="30668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2083897"/>
            <a:ext cx="29517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http://www.rollcall.com/news/house-members-can-send-mail-taxpayers-dime-vulnerable-ones-much-</a:t>
            </a:r>
            <a:r>
              <a:rPr lang="en-US" dirty="0" smtClean="0">
                <a:hlinkClick r:id="rId4"/>
              </a:rPr>
              <a:t>much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1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Stories with</a:t>
            </a:r>
            <a:br>
              <a:rPr lang="en-US" dirty="0" smtClean="0"/>
            </a:br>
            <a:r>
              <a:rPr lang="en-US" dirty="0" smtClean="0"/>
              <a:t>statistics</a:t>
            </a:r>
            <a:endParaRPr lang="en-US" dirty="0"/>
          </a:p>
        </p:txBody>
      </p:sp>
      <p:pic>
        <p:nvPicPr>
          <p:cNvPr id="3" name="Picture 2" descr="Franking_in_the_114th_House_of_Representative_Average_spent_on_franked_mail_chartbuilder-281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35" y="1088857"/>
            <a:ext cx="5351702" cy="2065422"/>
          </a:xfrm>
          <a:prstGeom prst="rect">
            <a:avLst/>
          </a:prstGeom>
        </p:spPr>
      </p:pic>
      <p:pic>
        <p:nvPicPr>
          <p:cNvPr id="4" name="Picture 3" descr="Screen Shot 2018-07-16 at 9.14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56000"/>
            <a:ext cx="8514800" cy="30668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2083897"/>
            <a:ext cx="29517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http://www.rollcall.com/news/house-members-can-send-mail-taxpayers-dime-vulnerable-ones-much-</a:t>
            </a:r>
            <a:r>
              <a:rPr lang="en-US" dirty="0" smtClean="0">
                <a:hlinkClick r:id="rId4"/>
              </a:rPr>
              <a:t>much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697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24881</TotalTime>
  <Words>1166</Words>
  <Application>Microsoft Macintosh PowerPoint</Application>
  <PresentationFormat>On-screen Show (4:3)</PresentationFormat>
  <Paragraphs>159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Twilight</vt:lpstr>
      <vt:lpstr>Statistics for Reporters</vt:lpstr>
      <vt:lpstr>Data stories?</vt:lpstr>
      <vt:lpstr>Steps to a data story</vt:lpstr>
      <vt:lpstr>Agenda</vt:lpstr>
      <vt:lpstr>Statistics for reporters</vt:lpstr>
      <vt:lpstr>Stories with statistics</vt:lpstr>
      <vt:lpstr>Stories with statistics</vt:lpstr>
      <vt:lpstr>Stories with statistics</vt:lpstr>
      <vt:lpstr>Stories with statistics</vt:lpstr>
      <vt:lpstr>Whilrlwind of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Regression/inference</vt:lpstr>
      <vt:lpstr>Regression/inference</vt:lpstr>
      <vt:lpstr>Regression/inference</vt:lpstr>
      <vt:lpstr>Regression/inference</vt:lpstr>
      <vt:lpstr>Margin of error</vt:lpstr>
      <vt:lpstr>Margin of error</vt:lpstr>
      <vt:lpstr>Regression/inference</vt:lpstr>
      <vt:lpstr>Regression/inference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Random sample</vt:lpstr>
      <vt:lpstr>Random sample</vt:lpstr>
      <vt:lpstr>Random sample</vt:lpstr>
      <vt:lpstr>Writing about Stats</vt:lpstr>
      <vt:lpstr>Writing about Stats</vt:lpstr>
      <vt:lpstr>Percentages</vt:lpstr>
      <vt:lpstr>Percentages</vt:lpstr>
      <vt:lpstr>Assignment </vt:lpstr>
    </vt:vector>
  </TitlesOfParts>
  <Company>CQRC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143</cp:revision>
  <dcterms:created xsi:type="dcterms:W3CDTF">2018-07-03T20:07:00Z</dcterms:created>
  <dcterms:modified xsi:type="dcterms:W3CDTF">2018-07-24T01:50:21Z</dcterms:modified>
</cp:coreProperties>
</file>